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Lato" charset="-18"/>
      <p:regular r:id="rId22"/>
      <p:bold r:id="rId23"/>
      <p:italic r:id="rId24"/>
      <p:boldItalic r:id="rId25"/>
    </p:embeddedFont>
    <p:embeddedFont>
      <p:font typeface="Montserrat" charset="-18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-634" y="-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396673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052c8de9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0052c8de9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052c8de9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0052c8de9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02d814c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02d814c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002d814c27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002d814c27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87181809c_0_2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f87181809c_0_2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87181809c_0_2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87181809c_0_2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87181809c_0_2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87181809c_0_2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87181809c_0_2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87181809c_0_2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f87181809c_0_2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f87181809c_0_2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0052c8de9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0052c8de9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02d8149d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02d8149d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87181809c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f87181809c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87181809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f87181809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87181809c_0_2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f87181809c_0_2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87181809c_0_2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87181809c_0_2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87181809c_0_2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87181809c_0_26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02d814c27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002d814c27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052c8de9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0052c8de9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izardforcel.gitbooks.io/practical-cryptography-for-developers-book/content/asymmetric-key-ciphers/ecc-encryption-decryption.html" TargetMode="External"/><Relationship Id="rId3" Type="http://schemas.openxmlformats.org/officeDocument/2006/relationships/hyperlink" Target="https://en.wikipedia.org/wiki/Trusted_Computing_Group" TargetMode="External"/><Relationship Id="rId7" Type="http://schemas.openxmlformats.org/officeDocument/2006/relationships/hyperlink" Target="https://br.atsit.in/pl/?p=4623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pl.wikipedia.org/wiki/RSA_(kryptografia)" TargetMode="External"/><Relationship Id="rId5" Type="http://schemas.openxmlformats.org/officeDocument/2006/relationships/hyperlink" Target="http://ekryptografia.pl/kryptografia/szyfry-symetryczne/" TargetMode="External"/><Relationship Id="rId4" Type="http://schemas.openxmlformats.org/officeDocument/2006/relationships/hyperlink" Target="http://ekryptografia.pl/kryptografia/szyfry-asymetryczn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134325" y="1578400"/>
            <a:ext cx="5776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l" sz="3000" b="1">
                <a:latin typeface="Arial"/>
                <a:ea typeface="Arial"/>
                <a:cs typeface="Arial"/>
                <a:sym typeface="Arial"/>
              </a:rPr>
              <a:t>Ochrona Centrów danych</a:t>
            </a:r>
            <a:endParaRPr sz="30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30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l" sz="3000" b="1">
                <a:latin typeface="Arial"/>
                <a:ea typeface="Arial"/>
                <a:cs typeface="Arial"/>
                <a:sym typeface="Arial"/>
              </a:rPr>
              <a:t>TPM</a:t>
            </a:r>
            <a:endParaRPr sz="30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492596"/>
            <a:ext cx="3470700" cy="1650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800" dirty="0" smtClean="0">
                <a:latin typeface="+mj-lt"/>
              </a:rPr>
              <a:t>Mikołaj Piotrowski</a:t>
            </a:r>
          </a:p>
          <a:p>
            <a:pPr marL="0" lvl="0" indent="0"/>
            <a:r>
              <a:rPr lang="en-US" sz="1800" dirty="0" err="1" smtClean="0">
                <a:latin typeface="+mj-lt"/>
              </a:rPr>
              <a:t>Łukasz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Karwacki</a:t>
            </a:r>
            <a:endParaRPr lang="pl-PL" sz="1800" dirty="0" smtClean="0">
              <a:latin typeface="+mj-lt"/>
            </a:endParaRPr>
          </a:p>
          <a:p>
            <a:pPr marL="0" lvl="0" indent="0"/>
            <a:r>
              <a:rPr lang="en-US" sz="1800" dirty="0" err="1"/>
              <a:t>Ludwik</a:t>
            </a:r>
            <a:r>
              <a:rPr lang="en-US" sz="1800" dirty="0"/>
              <a:t> </a:t>
            </a:r>
            <a:r>
              <a:rPr lang="en-US" sz="1800" dirty="0" err="1"/>
              <a:t>Rydzak</a:t>
            </a:r>
            <a:endParaRPr lang="pl-PL" sz="1800" dirty="0" smtClean="0"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/>
              <a:t>Algorytm AES</a:t>
            </a:r>
            <a:endParaRPr sz="3000"/>
          </a:p>
        </p:txBody>
      </p:sp>
      <p:sp>
        <p:nvSpPr>
          <p:cNvPr id="193" name="Google Shape;193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4" name="Google Shape;19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8422" y="1145912"/>
            <a:ext cx="5057050" cy="37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/>
              <a:t>Zastosowania algorytmu AES</a:t>
            </a:r>
            <a:endParaRPr sz="3000"/>
          </a:p>
        </p:txBody>
      </p:sp>
      <p:sp>
        <p:nvSpPr>
          <p:cNvPr id="200" name="Google Shape;200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l" sz="2000"/>
              <a:t>VPN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l" sz="2000"/>
              <a:t>Przeglądarka internetowa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l" sz="2000"/>
              <a:t>Aplikacje komunikacyjne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l" sz="2000"/>
              <a:t>Manager haseł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l" sz="2000"/>
              <a:t>Sieci Wi-Fi</a:t>
            </a:r>
            <a:endParaRPr sz="2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Szyfrowanie asymetryczne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07" name="Google Shape;2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163" y="1423725"/>
            <a:ext cx="6147575" cy="319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/>
              <a:t>Algorytm RSA</a:t>
            </a:r>
            <a:endParaRPr sz="3000"/>
          </a:p>
        </p:txBody>
      </p:sp>
      <p:sp>
        <p:nvSpPr>
          <p:cNvPr id="213" name="Google Shape;213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4" name="Google Shape;2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016" y="1436310"/>
            <a:ext cx="6853873" cy="317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2. Identyfikacja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6"/>
          <p:cNvSpPr txBox="1">
            <a:spLocks noGrp="1"/>
          </p:cNvSpPr>
          <p:nvPr>
            <p:ph type="body" idx="1"/>
          </p:nvPr>
        </p:nvSpPr>
        <p:spPr>
          <a:xfrm>
            <a:off x="1297500" y="1054825"/>
            <a:ext cx="7038900" cy="3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8571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988">
                <a:latin typeface="Arial"/>
                <a:ea typeface="Arial"/>
                <a:cs typeface="Arial"/>
                <a:sym typeface="Arial"/>
              </a:rPr>
              <a:t>Kiedy używamy TPM?</a:t>
            </a:r>
            <a:endParaRPr sz="1988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8571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VPN identyfikujący maszynę/użytkownika przed przyznaniem dostępu do sieci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8571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Użytkownik odszyfrowujący/podpisujący e-mail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8571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Użytkownik identyfikujący się w swoim banku lub autoryzujący płatność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8571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Użytkownik logujący się zdalnie do systemu</a:t>
            </a:r>
            <a:endParaRPr/>
          </a:p>
        </p:txBody>
      </p:sp>
      <p:pic>
        <p:nvPicPr>
          <p:cNvPr id="221" name="Google Shape;22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025" y="2317800"/>
            <a:ext cx="2918925" cy="282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3. Przechowywanie kluczy 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7"/>
          <p:cNvSpPr txBox="1">
            <a:spLocks noGrp="1"/>
          </p:cNvSpPr>
          <p:nvPr>
            <p:ph type="body" idx="1"/>
          </p:nvPr>
        </p:nvSpPr>
        <p:spPr>
          <a:xfrm>
            <a:off x="1297500" y="2843000"/>
            <a:ext cx="7038900" cy="20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Klucze związane z TPM umożliwiają: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Stosowanie rozwiązań wrażliwych na prywatność danych, które wykorzystują różne klucze, aby zapewnić tylko minimum informacji dla wnioskodawcy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Stosowanie różnych kluczy dla różnych poziomów bezpieczeństwa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Tworzenie osobnych kluczy dla wielu użytkowników tego samego komputera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868663" y="833075"/>
            <a:ext cx="3406674" cy="2271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4. Generator liczb losowych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8550" y="1307850"/>
            <a:ext cx="3117650" cy="311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8"/>
          <p:cNvSpPr txBox="1"/>
          <p:nvPr/>
        </p:nvSpPr>
        <p:spPr>
          <a:xfrm>
            <a:off x="1297500" y="1537025"/>
            <a:ext cx="4458900" cy="21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Zajmuje się...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• Generowaniem liczb losowych używanych w protokołach bezpieczeństwa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• Generowaniem jednorazowych kluczy do szyfrowania plików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">
                <a:solidFill>
                  <a:schemeClr val="lt1"/>
                </a:solidFill>
              </a:rPr>
              <a:t>• Generowaniem kluczy długoterminowych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5. Pamięć NVRAM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9"/>
          <p:cNvSpPr txBox="1">
            <a:spLocks noGrp="1"/>
          </p:cNvSpPr>
          <p:nvPr>
            <p:ph type="body" idx="1"/>
          </p:nvPr>
        </p:nvSpPr>
        <p:spPr>
          <a:xfrm>
            <a:off x="1297500" y="1185425"/>
            <a:ext cx="7038900" cy="3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 b="1">
                <a:latin typeface="Arial"/>
                <a:ea typeface="Arial"/>
                <a:cs typeface="Arial"/>
                <a:sym typeface="Arial"/>
              </a:rPr>
              <a:t>Pamięć NVRAM umożliwia: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pl" sz="1400" b="1">
                <a:latin typeface="Arial"/>
                <a:ea typeface="Arial"/>
                <a:cs typeface="Arial"/>
                <a:sym typeface="Arial"/>
              </a:rPr>
              <a:t>Przechowywanie kluczy głównych dla łańcuchów certyfikatów:</a:t>
            </a:r>
            <a:r>
              <a:rPr lang="pl" sz="1400">
                <a:latin typeface="Arial"/>
                <a:ea typeface="Arial"/>
                <a:cs typeface="Arial"/>
                <a:sym typeface="Arial"/>
              </a:rPr>
              <a:t> są to klucze publiczne do których każdy powinien mieć dostęp.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pl" sz="1400" b="1">
                <a:latin typeface="Arial"/>
                <a:ea typeface="Arial"/>
                <a:cs typeface="Arial"/>
                <a:sym typeface="Arial"/>
              </a:rPr>
              <a:t> Przechowywanie klucza adnotacji (EK):</a:t>
            </a:r>
            <a:r>
              <a:rPr lang="pl" sz="1400">
                <a:latin typeface="Arial"/>
                <a:ea typeface="Arial"/>
                <a:cs typeface="Arial"/>
                <a:sym typeface="Arial"/>
              </a:rPr>
              <a:t> EK jest przechowywany przez producenta i używany do odszyfrowywania certyfikatów i przekazywania haseł do modułu TPM.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 b="1">
                <a:latin typeface="Arial"/>
                <a:ea typeface="Arial"/>
                <a:cs typeface="Arial"/>
                <a:sym typeface="Arial"/>
              </a:rPr>
              <a:t>• Przechowywanie stanu maszyny: </a:t>
            </a:r>
            <a:r>
              <a:rPr lang="pl" sz="1400">
                <a:latin typeface="Arial"/>
                <a:ea typeface="Arial"/>
                <a:cs typeface="Arial"/>
                <a:sym typeface="Arial"/>
              </a:rPr>
              <a:t>właściciel systemu określa stan, w jakim chce, aby maszyna znajdowała się, gdy przechodzi przez kontrolowane uruchamianie.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Przechowywanie kluczy deszyfrujących używanych przed udostępnieniem dysku twardego np. klucz używany do dysku samoszyfrującego.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6. Rejestr konfiguracji platformy (PCR)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30"/>
          <p:cNvSpPr txBox="1">
            <a:spLocks noGrp="1"/>
          </p:cNvSpPr>
          <p:nvPr>
            <p:ph type="body" idx="1"/>
          </p:nvPr>
        </p:nvSpPr>
        <p:spPr>
          <a:xfrm>
            <a:off x="4572000" y="1928625"/>
            <a:ext cx="3764400" cy="29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 b="1">
                <a:latin typeface="Arial"/>
                <a:ea typeface="Arial"/>
                <a:cs typeface="Arial"/>
                <a:sym typeface="Arial"/>
              </a:rPr>
              <a:t>Ciekawe zastosowania: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VPN może nie zezwalać komputerowi na dostęp do sieci, chyba że ten udowodni, że korzysta z zatwierdzonego oprogramowania informatycznego.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latin typeface="Arial"/>
                <a:ea typeface="Arial"/>
                <a:cs typeface="Arial"/>
                <a:sym typeface="Arial"/>
              </a:rPr>
              <a:t>• System plików może nie uzyskać klucza szyfrowania, chyba że dysk twardy znajduje się w tym samym systemie.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48" name="Google Shape;2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75" y="1928625"/>
            <a:ext cx="3639800" cy="280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/>
              <a:t>Bibliografia</a:t>
            </a:r>
            <a:endParaRPr sz="3000"/>
          </a:p>
        </p:txBody>
      </p:sp>
      <p:sp>
        <p:nvSpPr>
          <p:cNvPr id="254" name="Google Shape;254;p3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u="sng">
                <a:solidFill>
                  <a:schemeClr val="hlink"/>
                </a:solidFill>
                <a:hlinkClick r:id="rId3"/>
              </a:rPr>
              <a:t>https://en.wikipedia.org/wiki/Trusted_Computing_Group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u="sng">
                <a:solidFill>
                  <a:schemeClr val="hlink"/>
                </a:solidFill>
                <a:hlinkClick r:id="rId4"/>
              </a:rPr>
              <a:t>http://ekryptografia.pl/kryptografia/szyfry-asymetryczne/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u="sng">
                <a:solidFill>
                  <a:schemeClr val="hlink"/>
                </a:solidFill>
                <a:hlinkClick r:id="rId5"/>
              </a:rPr>
              <a:t>http://ekryptografia.pl/kryptografia/szyfry-symetryczne/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u="sng">
                <a:solidFill>
                  <a:schemeClr val="hlink"/>
                </a:solidFill>
                <a:hlinkClick r:id="rId6"/>
              </a:rPr>
              <a:t>https://pl.wikipedia.org/wiki/RSA_(kryptografia)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u="sng">
                <a:solidFill>
                  <a:schemeClr val="hlink"/>
                </a:solidFill>
                <a:hlinkClick r:id="rId7"/>
              </a:rPr>
              <a:t>https://br.atsit.in/pl/?p=4623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u="sng">
                <a:solidFill>
                  <a:schemeClr val="hlink"/>
                </a:solidFill>
                <a:hlinkClick r:id="rId8"/>
              </a:rPr>
              <a:t>https://wizardforcel.gitbooks.io/practical-cryptography-for-developers-book/content/asymmetric-key-ciphers/ecc-encryption-decryption.html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Agenda</a:t>
            </a:r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396675"/>
            <a:ext cx="4536300" cy="30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pl" sz="1827"/>
              <a:t>Część 1. </a:t>
            </a:r>
            <a:endParaRPr sz="1827"/>
          </a:p>
          <a:p>
            <a:pPr marL="457200" lvl="0" indent="-344676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28"/>
              <a:buChar char="-"/>
            </a:pPr>
            <a:r>
              <a:rPr lang="pl" sz="1827"/>
              <a:t>Co to jest TPM,</a:t>
            </a:r>
            <a:endParaRPr sz="1827"/>
          </a:p>
          <a:p>
            <a:pPr marL="457200" lvl="0" indent="-34467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28"/>
              <a:buChar char="-"/>
            </a:pPr>
            <a:r>
              <a:rPr lang="pl" sz="1827"/>
              <a:t>Historia TPM,</a:t>
            </a:r>
            <a:endParaRPr sz="1827"/>
          </a:p>
          <a:p>
            <a:pPr marL="457200" lvl="0" indent="-34467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28"/>
              <a:buChar char="-"/>
            </a:pPr>
            <a:r>
              <a:rPr lang="pl" sz="1827"/>
              <a:t>Przykłady użycia:</a:t>
            </a:r>
            <a:endParaRPr sz="1827"/>
          </a:p>
          <a:p>
            <a:pPr marL="914400" lvl="1" indent="-33769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8"/>
              <a:buChar char="-"/>
            </a:pPr>
            <a:r>
              <a:rPr lang="pl" sz="1717"/>
              <a:t>Szyfrowanie,</a:t>
            </a:r>
            <a:endParaRPr sz="1717"/>
          </a:p>
          <a:p>
            <a:pPr marL="914400" lvl="1" indent="-33769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8"/>
              <a:buChar char="-"/>
            </a:pPr>
            <a:r>
              <a:rPr lang="pl" sz="1717"/>
              <a:t>Identyfikacja,</a:t>
            </a:r>
            <a:endParaRPr sz="1717"/>
          </a:p>
          <a:p>
            <a:pPr marL="914400" lvl="1" indent="-33769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8"/>
              <a:buChar char="-"/>
            </a:pPr>
            <a:r>
              <a:rPr lang="pl" sz="1717"/>
              <a:t>Przechowywanie kluczy,</a:t>
            </a:r>
            <a:endParaRPr sz="1717"/>
          </a:p>
          <a:p>
            <a:pPr marL="914400" lvl="1" indent="-33769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8"/>
              <a:buChar char="-"/>
            </a:pPr>
            <a:r>
              <a:rPr lang="pl" sz="1717"/>
              <a:t>Generator liczb losowych,</a:t>
            </a:r>
            <a:endParaRPr sz="1717"/>
          </a:p>
          <a:p>
            <a:pPr marL="914400" lvl="1" indent="-33769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8"/>
              <a:buChar char="-"/>
            </a:pPr>
            <a:r>
              <a:rPr lang="pl" sz="1717"/>
              <a:t>NVRAM,</a:t>
            </a:r>
            <a:endParaRPr sz="1717"/>
          </a:p>
          <a:p>
            <a:pPr marL="914400" lvl="1" indent="-33769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8"/>
              <a:buChar char="-"/>
            </a:pPr>
            <a:r>
              <a:rPr lang="pl" sz="1717"/>
              <a:t>PCR.</a:t>
            </a:r>
            <a:endParaRPr sz="1717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rPr lang="pl" sz="914"/>
              <a:t>	</a:t>
            </a:r>
            <a:endParaRPr sz="914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3300">
                <a:latin typeface="Arial"/>
                <a:ea typeface="Arial"/>
                <a:cs typeface="Arial"/>
                <a:sym typeface="Arial"/>
              </a:rPr>
              <a:t>Czym jest TPM?</a:t>
            </a:r>
            <a:endParaRPr sz="33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9900" y="910548"/>
            <a:ext cx="3963300" cy="396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 txBox="1"/>
          <p:nvPr/>
        </p:nvSpPr>
        <p:spPr>
          <a:xfrm>
            <a:off x="611850" y="1671475"/>
            <a:ext cx="3841800" cy="20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227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Trusted Platform Module</a:t>
            </a:r>
            <a:endParaRPr sz="2227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 sz="1800">
                <a:solidFill>
                  <a:schemeClr val="lt1"/>
                </a:solidFill>
              </a:rPr>
              <a:t>Co-procesor kryptograficzny,</a:t>
            </a:r>
            <a:endParaRPr sz="1800"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 sz="1800">
                <a:solidFill>
                  <a:schemeClr val="lt1"/>
                </a:solidFill>
              </a:rPr>
              <a:t>Wbudowany w płytę główną,</a:t>
            </a:r>
            <a:endParaRPr sz="1800"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 sz="1800">
                <a:solidFill>
                  <a:schemeClr val="lt1"/>
                </a:solidFill>
              </a:rPr>
              <a:t>Wymagany w Windows 11 w wersji 2.0.</a:t>
            </a:r>
            <a:endParaRPr sz="18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Kto stworzył TPM?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5600" y="1307850"/>
            <a:ext cx="4641526" cy="261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 txBox="1">
            <a:spLocks noGrp="1"/>
          </p:cNvSpPr>
          <p:nvPr>
            <p:ph type="body" idx="1"/>
          </p:nvPr>
        </p:nvSpPr>
        <p:spPr>
          <a:xfrm>
            <a:off x="387975" y="1504825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/>
              <a:t>1999 Trusted Computing Platform Alliance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800"/>
              <a:t>2003 Trusted Computing Group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800"/>
              <a:t>2005 Wszyscy używają TPM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1800"/>
              <a:t>2005-2009 TPM 1.2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Dlaczego powstał TPM 2.0?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7175" y="1307850"/>
            <a:ext cx="3784624" cy="212884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7"/>
          <p:cNvSpPr txBox="1"/>
          <p:nvPr/>
        </p:nvSpPr>
        <p:spPr>
          <a:xfrm>
            <a:off x="454725" y="2030000"/>
            <a:ext cx="4187100" cy="14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2005 Ataki na  Podatności SHA-1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Niezależność od algorytmu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2019 najnowsza wersja dokumentacji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3000" b="1">
                <a:latin typeface="Arial"/>
                <a:ea typeface="Arial"/>
                <a:cs typeface="Arial"/>
                <a:sym typeface="Arial"/>
              </a:rPr>
              <a:t>Przykłady użycia TPM </a:t>
            </a:r>
            <a:endParaRPr sz="30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1.Szyfrowanie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525" y="1165700"/>
            <a:ext cx="6746847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latin typeface="Arial"/>
                <a:ea typeface="Arial"/>
                <a:cs typeface="Arial"/>
                <a:sym typeface="Arial"/>
              </a:rPr>
              <a:t>Szyfrowanie symetryczne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2600" y="1411499"/>
            <a:ext cx="6148700" cy="322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/>
              <a:t>Algorytm DES</a:t>
            </a:r>
            <a:endParaRPr sz="3000"/>
          </a:p>
        </p:txBody>
      </p:sp>
      <p:sp>
        <p:nvSpPr>
          <p:cNvPr id="186" name="Google Shape;186;p2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50" y="1154600"/>
            <a:ext cx="7038900" cy="373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411</Words>
  <Application>Microsoft Office PowerPoint</Application>
  <PresentationFormat>Pokaz na ekranie (16:9)</PresentationFormat>
  <Paragraphs>78</Paragraphs>
  <Slides>19</Slides>
  <Notes>19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19</vt:i4>
      </vt:variant>
    </vt:vector>
  </HeadingPairs>
  <TitlesOfParts>
    <vt:vector size="23" baseType="lpstr">
      <vt:lpstr>Arial</vt:lpstr>
      <vt:lpstr>Lato</vt:lpstr>
      <vt:lpstr>Montserrat</vt:lpstr>
      <vt:lpstr>Focus</vt:lpstr>
      <vt:lpstr>Ochrona Centrów danych  TPM</vt:lpstr>
      <vt:lpstr>Agenda</vt:lpstr>
      <vt:lpstr>Czym jest TPM? </vt:lpstr>
      <vt:lpstr>Kto stworzył TPM? </vt:lpstr>
      <vt:lpstr>Dlaczego powstał TPM 2.0?</vt:lpstr>
      <vt:lpstr>Przykłady użycia TPM  </vt:lpstr>
      <vt:lpstr>1.Szyfrowanie</vt:lpstr>
      <vt:lpstr>Szyfrowanie symetryczne</vt:lpstr>
      <vt:lpstr>Algorytm DES</vt:lpstr>
      <vt:lpstr>Algorytm AES</vt:lpstr>
      <vt:lpstr>Zastosowania algorytmu AES</vt:lpstr>
      <vt:lpstr>Szyfrowanie asymetryczne</vt:lpstr>
      <vt:lpstr>Algorytm RSA</vt:lpstr>
      <vt:lpstr>2. Identyfikacja</vt:lpstr>
      <vt:lpstr>3. Przechowywanie kluczy </vt:lpstr>
      <vt:lpstr>4. Generator liczb losowych</vt:lpstr>
      <vt:lpstr>5. Pamięć NVRAM</vt:lpstr>
      <vt:lpstr>6. Rejestr konfiguracji platformy (PCR)</vt:lpstr>
      <vt:lpstr>Bibliografia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Ochrona Centrów danych  TPM</dc:title>
  <cp:lastModifiedBy>Mikołaj Piotrowski</cp:lastModifiedBy>
  <cp:revision>1</cp:revision>
  <dcterms:modified xsi:type="dcterms:W3CDTF">2021-11-05T00:18:01Z</dcterms:modified>
</cp:coreProperties>
</file>